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61" r:id="rId4"/>
    <p:sldId id="259" r:id="rId5"/>
    <p:sldId id="260" r:id="rId6"/>
    <p:sldId id="262" r:id="rId7"/>
    <p:sldId id="263" r:id="rId8"/>
    <p:sldId id="264" r:id="rId9"/>
    <p:sldId id="265" r:id="rId10"/>
    <p:sldId id="267" r:id="rId11"/>
    <p:sldId id="268" r:id="rId12"/>
    <p:sldId id="266" r:id="rId13"/>
  </p:sldIdLst>
  <p:sldSz cx="12192000" cy="6858000"/>
  <p:notesSz cx="6858000" cy="9144000"/>
  <p:defaultTextStyle>
    <a:defPPr>
      <a:defRPr lang="bg-BG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8" d="100"/>
          <a:sy n="88" d="100"/>
        </p:scale>
        <p:origin x="466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bg-BG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bg-B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1E4935-B190-4FEC-BB8D-461FD852AF20}" type="datetimeFigureOut">
              <a:rPr lang="bg-BG" smtClean="0"/>
              <a:t>21.3.2025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DD597-CFB9-441B-89E9-330566821108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0655679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bg-B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bg-B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1E4935-B190-4FEC-BB8D-461FD852AF20}" type="datetimeFigureOut">
              <a:rPr lang="bg-BG" smtClean="0"/>
              <a:t>21.3.2025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DD597-CFB9-441B-89E9-330566821108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8929701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bg-B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bg-B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1E4935-B190-4FEC-BB8D-461FD852AF20}" type="datetimeFigureOut">
              <a:rPr lang="bg-BG" smtClean="0"/>
              <a:t>21.3.2025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DD597-CFB9-441B-89E9-330566821108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2031721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bg-B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bg-B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1E4935-B190-4FEC-BB8D-461FD852AF20}" type="datetimeFigureOut">
              <a:rPr lang="bg-BG" smtClean="0"/>
              <a:t>21.3.2025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DD597-CFB9-441B-89E9-330566821108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8207258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bg-B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1E4935-B190-4FEC-BB8D-461FD852AF20}" type="datetimeFigureOut">
              <a:rPr lang="bg-BG" smtClean="0"/>
              <a:t>21.3.2025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DD597-CFB9-441B-89E9-330566821108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3054512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bg-BG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bg-BG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bg-BG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1E4935-B190-4FEC-BB8D-461FD852AF20}" type="datetimeFigureOut">
              <a:rPr lang="bg-BG" smtClean="0"/>
              <a:t>21.3.2025 г.</a:t>
            </a:fld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DD597-CFB9-441B-89E9-330566821108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938046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bg-B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bg-BG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bg-BG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1E4935-B190-4FEC-BB8D-461FD852AF20}" type="datetimeFigureOut">
              <a:rPr lang="bg-BG" smtClean="0"/>
              <a:t>21.3.2025 г.</a:t>
            </a:fld>
            <a:endParaRPr lang="bg-BG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DD597-CFB9-441B-89E9-330566821108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0861088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bg-BG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1E4935-B190-4FEC-BB8D-461FD852AF20}" type="datetimeFigureOut">
              <a:rPr lang="bg-BG" smtClean="0"/>
              <a:t>21.3.2025 г.</a:t>
            </a:fld>
            <a:endParaRPr lang="bg-B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DD597-CFB9-441B-89E9-330566821108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717888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1E4935-B190-4FEC-BB8D-461FD852AF20}" type="datetimeFigureOut">
              <a:rPr lang="bg-BG" smtClean="0"/>
              <a:t>21.3.2025 г.</a:t>
            </a:fld>
            <a:endParaRPr lang="bg-BG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DD597-CFB9-441B-89E9-330566821108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8371035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bg-B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bg-B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1E4935-B190-4FEC-BB8D-461FD852AF20}" type="datetimeFigureOut">
              <a:rPr lang="bg-BG" smtClean="0"/>
              <a:t>21.3.2025 г.</a:t>
            </a:fld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DD597-CFB9-441B-89E9-330566821108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4773063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bg-BG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bg-B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1E4935-B190-4FEC-BB8D-461FD852AF20}" type="datetimeFigureOut">
              <a:rPr lang="bg-BG" smtClean="0"/>
              <a:t>21.3.2025 г.</a:t>
            </a:fld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DD597-CFB9-441B-89E9-330566821108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7818696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bg-B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bg-B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1E4935-B190-4FEC-BB8D-461FD852AF20}" type="datetimeFigureOut">
              <a:rPr lang="bg-BG" smtClean="0"/>
              <a:t>21.3.2025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9DD597-CFB9-441B-89E9-330566821108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99094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bg-BG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jp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3.png"/><Relationship Id="rId7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bg-BG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710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8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8247" y="1"/>
            <a:ext cx="3333751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2290354" cy="687106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130123" y="0"/>
            <a:ext cx="672812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5400" dirty="0" smtClean="0">
                <a:latin typeface="Impact" panose="020B0806030902050204" pitchFamily="34" charset="0"/>
              </a:rPr>
              <a:t>Нашето преживяване</a:t>
            </a:r>
            <a:endParaRPr lang="bg-BG" sz="5400" dirty="0">
              <a:latin typeface="Impact" panose="020B080603090205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 flipH="1">
            <a:off x="2579640" y="2393716"/>
            <a:ext cx="59893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2400" i="1" dirty="0" smtClean="0">
                <a:latin typeface="Impact" panose="020B0806030902050204" pitchFamily="34" charset="0"/>
              </a:rPr>
              <a:t>Не бяхме стресирани, а менторът ни винаги беше на разположение.</a:t>
            </a:r>
            <a:endParaRPr lang="bg-BG" sz="2400" i="1" dirty="0">
              <a:latin typeface="Impact" panose="020B080603090205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 flipH="1">
            <a:off x="2579640" y="3779550"/>
            <a:ext cx="59893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2400" i="1" dirty="0" smtClean="0">
                <a:latin typeface="Impact" panose="020B0806030902050204" pitchFamily="34" charset="0"/>
              </a:rPr>
              <a:t>Това което научихме от хакатона е, че работата в екип изисква добра организация и подготовка</a:t>
            </a:r>
            <a:endParaRPr lang="bg-BG" sz="2400" i="1" dirty="0"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32627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8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6983" y="0"/>
            <a:ext cx="3675015" cy="286058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107817" y="-190548"/>
            <a:ext cx="7156364" cy="694073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508068" y="209006"/>
            <a:ext cx="56733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5400" dirty="0" smtClean="0">
                <a:latin typeface="Impact" panose="020B0806030902050204" pitchFamily="34" charset="0"/>
              </a:rPr>
              <a:t>Логика на проекта</a:t>
            </a:r>
            <a:endParaRPr lang="bg-BG" sz="5400" dirty="0">
              <a:latin typeface="Impact" panose="020B080603090205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 flipH="1">
            <a:off x="4262917" y="2607929"/>
            <a:ext cx="43802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smtClean="0">
                <a:latin typeface="Impact" panose="020B0806030902050204" pitchFamily="34" charset="0"/>
              </a:rPr>
              <a:t>Insert text here…</a:t>
            </a:r>
            <a:endParaRPr lang="bg-BG" sz="2400" i="1" dirty="0"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55301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964222" y="4234267"/>
            <a:ext cx="626355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7200" dirty="0" smtClean="0">
                <a:latin typeface="Impact" panose="020B0806030902050204" pitchFamily="34" charset="0"/>
              </a:rPr>
              <a:t>Благодарим за вниманието!</a:t>
            </a:r>
            <a:endParaRPr lang="bg-BG" sz="7200" dirty="0"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70870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8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8247" y="0"/>
            <a:ext cx="3333751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508971" cy="340324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196045" y="139337"/>
            <a:ext cx="662722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5400" dirty="0" smtClean="0">
                <a:latin typeface="Impact" panose="020B0806030902050204" pitchFamily="34" charset="0"/>
              </a:rPr>
              <a:t>Проблем и настоящи решения</a:t>
            </a:r>
            <a:endParaRPr lang="bg-BG" sz="5400" dirty="0">
              <a:latin typeface="Impact" panose="020B080603090205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358538" y="2386841"/>
            <a:ext cx="71048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bg-BG" sz="2400" i="1" dirty="0" smtClean="0">
                <a:latin typeface="Impact" panose="020B0806030902050204" pitchFamily="34" charset="0"/>
              </a:rPr>
              <a:t>Проблем: Децата не  знаят стойността на парите</a:t>
            </a:r>
            <a:endParaRPr lang="bg-BG" sz="2400" i="1" dirty="0">
              <a:latin typeface="Impact" panose="020B080603090205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84984" y="3403239"/>
            <a:ext cx="93596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bg-BG" sz="2400" i="1" dirty="0" smtClean="0">
                <a:latin typeface="Impact" panose="020B0806030902050204" pitchFamily="34" charset="0"/>
              </a:rPr>
              <a:t>Решение: В някои държави  финансовата грамотност е включена в  учебната програма</a:t>
            </a:r>
            <a:endParaRPr lang="bg-BG" sz="2400" i="1" dirty="0">
              <a:latin typeface="Impact" panose="020B080603090205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1366" y="4266975"/>
            <a:ext cx="3364486" cy="2402804"/>
          </a:xfrm>
          <a:prstGeom prst="ellipse">
            <a:avLst/>
          </a:prstGeom>
          <a:ln w="63500" cap="rnd">
            <a:solidFill>
              <a:schemeClr val="accent6">
                <a:lumMod val="50000"/>
              </a:schemeClr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0875123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8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1" y="-1"/>
            <a:ext cx="3065417" cy="686857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631680" y="-1"/>
            <a:ext cx="2560320" cy="687847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274423" y="566058"/>
            <a:ext cx="472116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5400" dirty="0" smtClean="0">
                <a:latin typeface="Impact" panose="020B0806030902050204" pitchFamily="34" charset="0"/>
              </a:rPr>
              <a:t>Цел на проекта</a:t>
            </a:r>
            <a:endParaRPr lang="bg-BG" sz="5400" dirty="0">
              <a:latin typeface="Impact" panose="020B080603090205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987500" y="2799594"/>
            <a:ext cx="65350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bg-BG" sz="2400" i="1" dirty="0" smtClean="0">
                <a:latin typeface="Impact" panose="020B0806030902050204" pitchFamily="34" charset="0"/>
              </a:rPr>
              <a:t>Лесен и забавен начин децата да  разберат основите на една финансова система</a:t>
            </a:r>
            <a:endParaRPr lang="bg-BG" sz="2400" i="1" dirty="0">
              <a:latin typeface="Impact" panose="020B080603090205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99" t="10384" r="20239" b="27744"/>
          <a:stretch/>
        </p:blipFill>
        <p:spPr>
          <a:xfrm>
            <a:off x="5635005" y="4576438"/>
            <a:ext cx="3020829" cy="1633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6334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8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1301" y="0"/>
            <a:ext cx="3060700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5527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428441" y="539932"/>
            <a:ext cx="533511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5400" dirty="0" smtClean="0">
                <a:latin typeface="Impact" panose="020B0806030902050204" pitchFamily="34" charset="0"/>
              </a:rPr>
              <a:t>Нашето решение</a:t>
            </a:r>
            <a:endParaRPr lang="bg-BG" sz="5400" dirty="0">
              <a:latin typeface="Impact" panose="020B080603090205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355666" y="2281868"/>
            <a:ext cx="74806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bg-BG" sz="2400" i="1" dirty="0">
                <a:latin typeface="Impact" panose="020B0806030902050204" pitchFamily="34" charset="0"/>
              </a:rPr>
              <a:t>С</a:t>
            </a:r>
            <a:r>
              <a:rPr lang="bg-BG" sz="2400" i="1" dirty="0" smtClean="0">
                <a:latin typeface="Impact" panose="020B0806030902050204" pitchFamily="34" charset="0"/>
              </a:rPr>
              <a:t>имулация, която представя икономиката на град</a:t>
            </a:r>
            <a:endParaRPr lang="bg-BG" sz="2400" i="1" dirty="0">
              <a:latin typeface="Impact" panose="020B080603090205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8441" y="3013011"/>
            <a:ext cx="4963341" cy="2836195"/>
          </a:xfrm>
          <a:prstGeom prst="ellipse">
            <a:avLst/>
          </a:prstGeom>
          <a:ln w="63500" cap="rnd">
            <a:solidFill>
              <a:schemeClr val="accent6">
                <a:lumMod val="50000"/>
              </a:schemeClr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7570905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8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286000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5115" y="0"/>
            <a:ext cx="3266883" cy="254290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 flipH="1">
            <a:off x="2486296" y="679267"/>
            <a:ext cx="66391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5400" dirty="0" smtClean="0">
                <a:latin typeface="Impact" panose="020B0806030902050204" pitchFamily="34" charset="0"/>
              </a:rPr>
              <a:t>Как работи проектът</a:t>
            </a:r>
            <a:endParaRPr lang="bg-BG" sz="5400" dirty="0">
              <a:latin typeface="Impact" panose="020B080603090205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486296" y="2429805"/>
            <a:ext cx="742519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bg-BG" sz="2400" i="1" dirty="0" smtClean="0">
                <a:latin typeface="Impact" panose="020B0806030902050204" pitchFamily="34" charset="0"/>
              </a:rPr>
              <a:t>Задава се диапазон от дни </a:t>
            </a:r>
          </a:p>
          <a:p>
            <a:endParaRPr lang="bg-BG" sz="2400" i="1" dirty="0" smtClean="0">
              <a:latin typeface="Impact" panose="020B080603090205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bg-BG" sz="2400" i="1" dirty="0" smtClean="0">
                <a:latin typeface="Impact" panose="020B0806030902050204" pitchFamily="34" charset="0"/>
              </a:rPr>
              <a:t>По време на диапазона роботите симулират приходи от работа и разходи</a:t>
            </a:r>
          </a:p>
          <a:p>
            <a:endParaRPr lang="bg-BG" sz="2400" i="1" dirty="0" smtClean="0">
              <a:latin typeface="Impact" panose="020B080603090205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bg-BG" sz="2400" i="1" dirty="0" smtClean="0">
                <a:latin typeface="Impact" panose="020B0806030902050204" pitchFamily="34" charset="0"/>
              </a:rPr>
              <a:t>Има промени в цената спрямо търсене</a:t>
            </a:r>
          </a:p>
          <a:p>
            <a:endParaRPr lang="bg-BG" sz="2400" i="1" dirty="0" smtClean="0">
              <a:latin typeface="Impact" panose="020B080603090205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bg-BG" sz="2400" i="1" dirty="0" smtClean="0">
                <a:latin typeface="Impact" panose="020B0806030902050204" pitchFamily="34" charset="0"/>
              </a:rPr>
              <a:t>В края на програмата се извеждат  графики за  продажби  и промени в цената на избран продукт</a:t>
            </a:r>
            <a:endParaRPr lang="bg-BG" sz="2400" i="1" dirty="0"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1641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8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6617" y="0"/>
            <a:ext cx="3335383" cy="686135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-1" y="-3357"/>
            <a:ext cx="3065417" cy="686857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150773" y="513806"/>
            <a:ext cx="73853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5400" dirty="0" smtClean="0">
                <a:latin typeface="Impact" panose="020B0806030902050204" pitchFamily="34" charset="0"/>
              </a:rPr>
              <a:t>Използвани технологии</a:t>
            </a:r>
            <a:endParaRPr lang="bg-BG" sz="5400" dirty="0">
              <a:latin typeface="Impact" panose="020B080603090205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1800" y="3174335"/>
            <a:ext cx="1437050" cy="161466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2779" y="2620408"/>
            <a:ext cx="1383836" cy="179918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9324" y="4659083"/>
            <a:ext cx="1524000" cy="1524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7753" y="2290922"/>
            <a:ext cx="1232263" cy="123776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178595" y="3520002"/>
            <a:ext cx="8368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smtClean="0">
                <a:latin typeface="Impact" panose="020B0806030902050204" pitchFamily="34" charset="0"/>
              </a:rPr>
              <a:t>Unity</a:t>
            </a:r>
            <a:endParaRPr lang="bg-BG" sz="2400" i="1" dirty="0">
              <a:latin typeface="Impact" panose="020B080603090205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572227" y="4197418"/>
            <a:ext cx="11849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smtClean="0">
                <a:latin typeface="Impact" panose="020B0806030902050204" pitchFamily="34" charset="0"/>
              </a:rPr>
              <a:t>Blender</a:t>
            </a:r>
            <a:endParaRPr lang="bg-BG" sz="2400" i="1" dirty="0">
              <a:latin typeface="Impact" panose="020B080603090205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226852" y="4788998"/>
            <a:ext cx="5469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smtClean="0">
                <a:latin typeface="Impact" panose="020B0806030902050204" pitchFamily="34" charset="0"/>
              </a:rPr>
              <a:t>C#</a:t>
            </a:r>
            <a:endParaRPr lang="bg-BG" sz="2400" i="1" dirty="0">
              <a:latin typeface="Impact" panose="020B080603090205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597011" y="6058876"/>
            <a:ext cx="7954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err="1" smtClean="0">
                <a:latin typeface="Impact" panose="020B0806030902050204" pitchFamily="34" charset="0"/>
              </a:rPr>
              <a:t>Krita</a:t>
            </a:r>
            <a:endParaRPr lang="bg-BG" sz="2400" i="1" dirty="0"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06735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8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6646" y="0"/>
            <a:ext cx="7525354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00297" y="3921535"/>
            <a:ext cx="539602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5400" dirty="0" smtClean="0">
                <a:latin typeface="Impact" panose="020B0806030902050204" pitchFamily="34" charset="0"/>
              </a:rPr>
              <a:t>Процес на работа</a:t>
            </a:r>
            <a:endParaRPr lang="bg-BG" sz="5400" dirty="0">
              <a:latin typeface="Impact" panose="020B080603090205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00297" y="5251268"/>
            <a:ext cx="440697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bg-BG" sz="2400" i="1" dirty="0" smtClean="0">
                <a:latin typeface="Impact" panose="020B0806030902050204" pitchFamily="34" charset="0"/>
              </a:rPr>
              <a:t>Проблеми, които срещнахме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bg-BG" sz="2400" i="1" dirty="0" smtClean="0">
                <a:latin typeface="Impact" panose="020B0806030902050204" pitchFamily="34" charset="0"/>
              </a:rPr>
              <a:t>Планиране и разпределение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bg-BG" sz="2400" i="1" dirty="0" smtClean="0">
                <a:latin typeface="Impact" panose="020B0806030902050204" pitchFamily="34" charset="0"/>
              </a:rPr>
              <a:t>Разработка</a:t>
            </a:r>
            <a:endParaRPr lang="bg-BG" sz="2400" i="1" dirty="0"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4414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8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901645" y="0"/>
            <a:ext cx="2290353" cy="687105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" y="0"/>
            <a:ext cx="3588187" cy="323088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805646" y="539931"/>
            <a:ext cx="661132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5400" dirty="0" smtClean="0">
                <a:latin typeface="Impact" panose="020B0806030902050204" pitchFamily="34" charset="0"/>
              </a:rPr>
              <a:t>Проблеми, които срещнахме</a:t>
            </a:r>
            <a:endParaRPr lang="bg-BG" sz="5400" dirty="0">
              <a:latin typeface="Impact" panose="020B080603090205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588186" y="3375799"/>
            <a:ext cx="500169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bg-BG" sz="2400" i="1" dirty="0" smtClean="0">
                <a:latin typeface="Impact" panose="020B0806030902050204" pitchFamily="34" charset="0"/>
              </a:rPr>
              <a:t>Логиката за промяната на цените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bg-BG" sz="2400" i="1" dirty="0">
              <a:latin typeface="Impact" panose="020B080603090205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bg-BG" sz="2400" i="1" dirty="0" smtClean="0">
                <a:latin typeface="Impact" panose="020B0806030902050204" pitchFamily="34" charset="0"/>
              </a:rPr>
              <a:t>Визуализирането на графиките</a:t>
            </a:r>
            <a:endParaRPr lang="bg-BG" sz="2400" i="1" dirty="0">
              <a:latin typeface="Impact" panose="020B080603090205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-1" y="3509554"/>
            <a:ext cx="4301769" cy="3348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9609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8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2551611" cy="68550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9135291" y="0"/>
            <a:ext cx="3056709" cy="684905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551610" y="964770"/>
            <a:ext cx="728036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5400" dirty="0" smtClean="0">
                <a:latin typeface="Impact" panose="020B0806030902050204" pitchFamily="34" charset="0"/>
              </a:rPr>
              <a:t>Планиране и разпределение</a:t>
            </a:r>
            <a:endParaRPr lang="bg-BG" sz="5400" dirty="0">
              <a:latin typeface="Impact" panose="020B080603090205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9840" y="5686697"/>
            <a:ext cx="2235031" cy="94115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551610" y="3424529"/>
            <a:ext cx="37533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bg-BG" sz="2400" i="1" dirty="0" smtClean="0">
                <a:latin typeface="Impact" panose="020B0806030902050204" pitchFamily="34" charset="0"/>
              </a:rPr>
              <a:t>3-ма работят в </a:t>
            </a:r>
            <a:r>
              <a:rPr lang="en-US" sz="2400" i="1" dirty="0" smtClean="0">
                <a:latin typeface="Impact" panose="020B0806030902050204" pitchFamily="34" charset="0"/>
              </a:rPr>
              <a:t>Unity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i="1" dirty="0" smtClean="0">
                <a:latin typeface="Impact" panose="020B0806030902050204" pitchFamily="34" charset="0"/>
              </a:rPr>
              <a:t>1 </a:t>
            </a:r>
            <a:r>
              <a:rPr lang="bg-BG" sz="2400" i="1" dirty="0" smtClean="0">
                <a:latin typeface="Impact" panose="020B0806030902050204" pitchFamily="34" charset="0"/>
              </a:rPr>
              <a:t>прави </a:t>
            </a:r>
            <a:r>
              <a:rPr lang="en-US" sz="2400" i="1" dirty="0" smtClean="0">
                <a:latin typeface="Impact" panose="020B0806030902050204" pitchFamily="34" charset="0"/>
              </a:rPr>
              <a:t>3D </a:t>
            </a:r>
            <a:r>
              <a:rPr lang="bg-BG" sz="2400" i="1" dirty="0" smtClean="0">
                <a:latin typeface="Impact" panose="020B0806030902050204" pitchFamily="34" charset="0"/>
              </a:rPr>
              <a:t>модели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bg-BG" sz="2400" i="1" dirty="0" smtClean="0">
                <a:latin typeface="Impact" panose="020B0806030902050204" pitchFamily="34" charset="0"/>
              </a:rPr>
              <a:t>1 прави 2</a:t>
            </a:r>
            <a:r>
              <a:rPr lang="en-US" sz="2400" i="1" dirty="0" smtClean="0">
                <a:latin typeface="Impact" panose="020B0806030902050204" pitchFamily="34" charset="0"/>
              </a:rPr>
              <a:t>D sprite-</a:t>
            </a:r>
            <a:r>
              <a:rPr lang="bg-BG" sz="2400" i="1" dirty="0" err="1" smtClean="0">
                <a:latin typeface="Impact" panose="020B0806030902050204" pitchFamily="34" charset="0"/>
              </a:rPr>
              <a:t>ове</a:t>
            </a:r>
            <a:endParaRPr lang="bg-BG" sz="2400" i="1" dirty="0">
              <a:latin typeface="Impact" panose="020B080603090205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84069" y="6035724"/>
            <a:ext cx="52599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bg-BG" sz="2400" i="1" dirty="0" smtClean="0">
                <a:latin typeface="Impact" panose="020B0806030902050204" pitchFamily="34" charset="0"/>
              </a:rPr>
              <a:t>Разпределяме задачите си чрез</a:t>
            </a:r>
            <a:endParaRPr lang="bg-BG" sz="2400" i="1" dirty="0"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59904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337</TotalTime>
  <Words>181</Words>
  <Application>Microsoft Office PowerPoint</Application>
  <PresentationFormat>Widescreen</PresentationFormat>
  <Paragraphs>39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Impact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Proto</dc:creator>
  <cp:lastModifiedBy>Proto</cp:lastModifiedBy>
  <cp:revision>22</cp:revision>
  <dcterms:created xsi:type="dcterms:W3CDTF">2025-03-21T12:43:04Z</dcterms:created>
  <dcterms:modified xsi:type="dcterms:W3CDTF">2025-03-21T22:04:46Z</dcterms:modified>
</cp:coreProperties>
</file>